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etrona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57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88129" y="1830843"/>
            <a:ext cx="7886423" cy="2429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 smtClean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BİZNES </a:t>
            </a:r>
            <a:r>
              <a:rPr lang="en-US" sz="51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İNFORMASİYA SİSTEMLƏRİ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1188128" y="429807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Tələbə: Qasımlı Zeynəb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188129" y="365462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İxtisas: İnformasiya texnologiyaları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342" y="1314088"/>
            <a:ext cx="5428888" cy="5566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167176"/>
            <a:ext cx="4869061" cy="38952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3304818"/>
            <a:ext cx="7415927" cy="1619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Diqqətinizə görə təşəkkürlər</a:t>
            </a:r>
            <a:endParaRPr lang="en-US" sz="5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562701"/>
            <a:ext cx="4869061" cy="310407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527102"/>
            <a:ext cx="7415927" cy="1619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İdarəetmənin Əsasları və Funksiyaları</a:t>
            </a:r>
            <a:endParaRPr lang="en-US" sz="5100" dirty="0"/>
          </a:p>
        </p:txBody>
      </p:sp>
      <p:sp>
        <p:nvSpPr>
          <p:cNvPr id="5" name="Text 1"/>
          <p:cNvSpPr/>
          <p:nvPr/>
        </p:nvSpPr>
        <p:spPr>
          <a:xfrm>
            <a:off x="864037" y="451735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İdarəetmə insan sosial sisteminin başlıca komponenti və aparıcı qüvvəsidir. Bütün cəmiyyətlərdə o, həm idarə edən, həm də idarə olunan element rolunda çıxış edib.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516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577" y="185142"/>
            <a:ext cx="1975128" cy="14813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2095" y="2497455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Menecmentin Tarixi</a:t>
            </a:r>
            <a:endParaRPr lang="en-US" sz="3050" dirty="0"/>
          </a:p>
        </p:txBody>
      </p:sp>
      <p:sp>
        <p:nvSpPr>
          <p:cNvPr id="5" name="Shape 1"/>
          <p:cNvSpPr/>
          <p:nvPr/>
        </p:nvSpPr>
        <p:spPr>
          <a:xfrm>
            <a:off x="786646" y="3205639"/>
            <a:ext cx="15240" cy="4378166"/>
          </a:xfrm>
          <a:prstGeom prst="roundRect">
            <a:avLst>
              <a:gd name="adj" fmla="val 408250"/>
            </a:avLst>
          </a:prstGeom>
          <a:solidFill>
            <a:srgbClr val="B2D4E5"/>
          </a:solidFill>
          <a:ln/>
        </p:spPr>
      </p:sp>
      <p:sp>
        <p:nvSpPr>
          <p:cNvPr id="6" name="Shape 2"/>
          <p:cNvSpPr/>
          <p:nvPr/>
        </p:nvSpPr>
        <p:spPr>
          <a:xfrm>
            <a:off x="945654" y="3531156"/>
            <a:ext cx="518398" cy="15240"/>
          </a:xfrm>
          <a:prstGeom prst="roundRect">
            <a:avLst>
              <a:gd name="adj" fmla="val 408250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627638" y="3372207"/>
            <a:ext cx="333256" cy="33325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44319" y="3422094"/>
            <a:ext cx="9989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609011" y="3353753"/>
            <a:ext cx="244697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+mj-lt"/>
                <a:ea typeface="Petrona" pitchFamily="34" charset="-122"/>
                <a:cs typeface="Petrona" pitchFamily="34" charset="-120"/>
              </a:rPr>
              <a:t>Qədim və Orta Əsrlər Dövrü</a:t>
            </a:r>
            <a:endParaRPr lang="en-US" sz="2000" dirty="0">
              <a:latin typeface="+mj-lt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09011" y="3685580"/>
            <a:ext cx="12449294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İbtidai icma quruluşunda tayfalar və qəbilələr rəhbərlər tərəfindən idarə olunurdu. Misir ehramlarının, Babilistanın asma bağlarının, Çin səddinin inşaası onu göstərir ki, həmin dövrdə idarəetmə mövcud olmuşdur.</a:t>
            </a:r>
            <a:endParaRPr lang="en-US" dirty="0">
              <a:latin typeface="+mj-lt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45654" y="4781193"/>
            <a:ext cx="518398" cy="15240"/>
          </a:xfrm>
          <a:prstGeom prst="roundRect">
            <a:avLst>
              <a:gd name="adj" fmla="val 408250"/>
            </a:avLst>
          </a:prstGeom>
          <a:solidFill>
            <a:srgbClr val="B2D4E5"/>
          </a:solidFill>
          <a:ln/>
        </p:spPr>
      </p:sp>
      <p:sp>
        <p:nvSpPr>
          <p:cNvPr id="12" name="Shape 8"/>
          <p:cNvSpPr/>
          <p:nvPr/>
        </p:nvSpPr>
        <p:spPr>
          <a:xfrm>
            <a:off x="627638" y="4622244"/>
            <a:ext cx="333256" cy="33325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28127" y="4672132"/>
            <a:ext cx="13227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1609011" y="4603790"/>
            <a:ext cx="194417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+mj-lt"/>
                <a:ea typeface="Petrona" pitchFamily="34" charset="-122"/>
                <a:cs typeface="Petrona" pitchFamily="34" charset="-120"/>
              </a:rPr>
              <a:t>Sənayeləşmə Dövrü</a:t>
            </a:r>
            <a:endParaRPr lang="en-US" sz="2000" dirty="0">
              <a:latin typeface="+mj-lt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1609011" y="4935616"/>
            <a:ext cx="12449294" cy="45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az-Latn-AZ" dirty="0" smtClean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Sənayeləşmə dövrü sənaye sahələrinin yaranması, xırda müəssisələrin iri müəssisələrdə təmərküzləşməsi,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az-Latn-AZ" dirty="0" smtClean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kiçik əmək kollektivlərinin böyük heyətlərdə birləşməsi ilə əlaqədar idi.</a:t>
            </a:r>
            <a:endParaRPr lang="az-Latn-AZ" dirty="0">
              <a:latin typeface="+mj-lt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45654" y="5794296"/>
            <a:ext cx="518398" cy="15240"/>
          </a:xfrm>
          <a:prstGeom prst="roundRect">
            <a:avLst>
              <a:gd name="adj" fmla="val 408250"/>
            </a:avLst>
          </a:prstGeom>
          <a:solidFill>
            <a:srgbClr val="B2D4E5"/>
          </a:solidFill>
          <a:ln/>
        </p:spPr>
      </p:sp>
      <p:sp>
        <p:nvSpPr>
          <p:cNvPr id="17" name="Shape 13"/>
          <p:cNvSpPr/>
          <p:nvPr/>
        </p:nvSpPr>
        <p:spPr>
          <a:xfrm>
            <a:off x="627638" y="5635347"/>
            <a:ext cx="333256" cy="33325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28246" y="5685234"/>
            <a:ext cx="13204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5"/>
          <p:cNvSpPr/>
          <p:nvPr/>
        </p:nvSpPr>
        <p:spPr>
          <a:xfrm>
            <a:off x="1609011" y="5622964"/>
            <a:ext cx="194417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+mj-lt"/>
                <a:ea typeface="Petrona" pitchFamily="34" charset="-122"/>
                <a:cs typeface="Petrona" pitchFamily="34" charset="-120"/>
              </a:rPr>
              <a:t>Sistemləşmə Dövrü</a:t>
            </a:r>
            <a:endParaRPr lang="en-US" sz="2000" dirty="0">
              <a:latin typeface="+mj-lt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1609011" y="5948720"/>
            <a:ext cx="12449294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Bu dövr elmi idarəetmə dövrünün yaranması ilə əlaqədar olmuşdur. Sistemləşmə dövründə idarəetmə bir elm kimi sistemləşdi və onun funksiyaları, metodları, prinsipləri tədqiq olunmağa başladı.</a:t>
            </a:r>
            <a:endParaRPr lang="en-US" dirty="0">
              <a:latin typeface="+mj-lt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945654" y="7044333"/>
            <a:ext cx="518398" cy="15240"/>
          </a:xfrm>
          <a:prstGeom prst="roundRect">
            <a:avLst>
              <a:gd name="adj" fmla="val 408250"/>
            </a:avLst>
          </a:prstGeom>
          <a:solidFill>
            <a:srgbClr val="B2D4E5"/>
          </a:solidFill>
          <a:ln/>
        </p:spPr>
      </p:sp>
      <p:sp>
        <p:nvSpPr>
          <p:cNvPr id="22" name="Shape 18"/>
          <p:cNvSpPr/>
          <p:nvPr/>
        </p:nvSpPr>
        <p:spPr>
          <a:xfrm>
            <a:off x="627638" y="6885384"/>
            <a:ext cx="333256" cy="33325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731341" y="6935272"/>
            <a:ext cx="12573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1800" dirty="0"/>
          </a:p>
        </p:txBody>
      </p:sp>
      <p:sp>
        <p:nvSpPr>
          <p:cNvPr id="24" name="Text 20"/>
          <p:cNvSpPr/>
          <p:nvPr/>
        </p:nvSpPr>
        <p:spPr>
          <a:xfrm>
            <a:off x="1609011" y="6866930"/>
            <a:ext cx="194417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+mj-lt"/>
                <a:ea typeface="Petrona" pitchFamily="34" charset="-122"/>
                <a:cs typeface="Petrona" pitchFamily="34" charset="-120"/>
              </a:rPr>
              <a:t>Müasir Dövr</a:t>
            </a:r>
            <a:endParaRPr lang="en-US" sz="2000" dirty="0">
              <a:latin typeface="+mj-lt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1609011" y="7198757"/>
            <a:ext cx="12449294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Bu </a:t>
            </a:r>
            <a:r>
              <a:rPr lang="en-US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dövr</a:t>
            </a:r>
            <a:r>
              <a:rPr lang="en-US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az-Latn-AZ" dirty="0" smtClean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idarəetmənin tarixi dövrləri arasında ən mütərəqqi səciyyə daşıyır. Müasir dövr idarəetmədə riyazi-iqtisadi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az-Latn-AZ" dirty="0" smtClean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modellər və üsulların tətbiqi ilə xarakterizə olunur</a:t>
            </a:r>
            <a:r>
              <a:rPr lang="en-US" dirty="0" smtClean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81457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İdarəetmə Məktəbləri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2608540"/>
            <a:ext cx="359187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Elmi İdarəetmə Məktəbi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3260408"/>
            <a:ext cx="3898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Əl əməyinin yüngülləşdirilməsi, qısa fasilələr verilməsi, iş və vaxt normaları qoyulması, artıq iş üçün mükafat verilməsi, idarəetmə əməyinin fiziki əməkdən ayrılması - proseslərini bərqərar etdi.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2608540"/>
            <a:ext cx="3898821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Klassik və ya İnzibati İdarəetmə Məktəbi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3665458"/>
            <a:ext cx="3898821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 məktəb ona görə klassik adlanır ki, tarix boyu yaranan bütün idarəetmə prinsipləri, funksiyaları və metodları bu məktəb tərəfindən sistemləşdirilib nizamlanmış və menecmentdə tətbiq olunmağa başlanmışdır.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2608540"/>
            <a:ext cx="3898821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İnsani Münasibətlər və ya Davranış Məktəbi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3665458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Menecmentdə insani münasibətlər məktəbinin yaranmasında və inkişafında ən böyük xidməti olan iki alimi - Meri Parker Follett və Elton Meyonu göstərmək olar.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229" y="2744033"/>
            <a:ext cx="4873823" cy="27415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7726" y="674965"/>
            <a:ext cx="7345799" cy="804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00"/>
              </a:lnSpc>
              <a:buNone/>
            </a:pPr>
            <a:r>
              <a:rPr lang="en-US" sz="50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Menecment Yanaşmaları</a:t>
            </a:r>
            <a:endParaRPr lang="en-US" sz="5050" dirty="0"/>
          </a:p>
        </p:txBody>
      </p:sp>
      <p:sp>
        <p:nvSpPr>
          <p:cNvPr id="5" name="Shape 1"/>
          <p:cNvSpPr/>
          <p:nvPr/>
        </p:nvSpPr>
        <p:spPr>
          <a:xfrm>
            <a:off x="857726" y="2122170"/>
            <a:ext cx="551378" cy="55137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50727" y="2204799"/>
            <a:ext cx="165259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00" dirty="0"/>
          </a:p>
        </p:txBody>
      </p:sp>
      <p:sp>
        <p:nvSpPr>
          <p:cNvPr id="7" name="Text 3"/>
          <p:cNvSpPr/>
          <p:nvPr/>
        </p:nvSpPr>
        <p:spPr>
          <a:xfrm>
            <a:off x="1654135" y="2122170"/>
            <a:ext cx="3216473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Proses Yanaşması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1654135" y="2671286"/>
            <a:ext cx="663213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Bir-biri ilə bağlı idarəetmə funksiyalarına arasıkəsilməz ardıcıllıq (proses) kimi baxır.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57726" y="3975854"/>
            <a:ext cx="551378" cy="55137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23938" y="4058483"/>
            <a:ext cx="218837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00" dirty="0"/>
          </a:p>
        </p:txBody>
      </p:sp>
      <p:sp>
        <p:nvSpPr>
          <p:cNvPr id="11" name="Text 7"/>
          <p:cNvSpPr/>
          <p:nvPr/>
        </p:nvSpPr>
        <p:spPr>
          <a:xfrm>
            <a:off x="1654135" y="3975854"/>
            <a:ext cx="3216473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Sistem Yanaşması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1654135" y="4524970"/>
            <a:ext cx="663213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Menecmentə işçilər, təşkilat və ətraf mühit amillərinin qarşılıqlı əlaqələri (daxili və xarici amillər) kimi baxır.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57726" y="5829538"/>
            <a:ext cx="551378" cy="55137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24176" y="5912168"/>
            <a:ext cx="218480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00" dirty="0"/>
          </a:p>
        </p:txBody>
      </p:sp>
      <p:sp>
        <p:nvSpPr>
          <p:cNvPr id="15" name="Text 11"/>
          <p:cNvSpPr/>
          <p:nvPr/>
        </p:nvSpPr>
        <p:spPr>
          <a:xfrm>
            <a:off x="1654135" y="5829538"/>
            <a:ext cx="3216473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Situasiya Yanaşması</a:t>
            </a:r>
            <a:endParaRPr lang="en-US" sz="2500" dirty="0"/>
          </a:p>
        </p:txBody>
      </p:sp>
      <p:sp>
        <p:nvSpPr>
          <p:cNvPr id="16" name="Text 12"/>
          <p:cNvSpPr/>
          <p:nvPr/>
        </p:nvSpPr>
        <p:spPr>
          <a:xfrm>
            <a:off x="1654135" y="6378654"/>
            <a:ext cx="6632138" cy="1175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Vaxta görə, mövcud situasiya ilə bağlı müxtəlif idarəetmə metodlarının tətbiq olunması və rəhbərin fərdi qabiliyyəti ilə müəyyən olunan qərarların qəbul edilməsi.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7564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791" y="227528"/>
            <a:ext cx="2730818" cy="18205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7103" y="3065621"/>
            <a:ext cx="6974919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İdarəetmənin Əsas Funksiyaları</a:t>
            </a:r>
            <a:endParaRPr lang="en-US" sz="3750" dirty="0"/>
          </a:p>
        </p:txBody>
      </p:sp>
      <p:sp>
        <p:nvSpPr>
          <p:cNvPr id="5" name="Shape 1"/>
          <p:cNvSpPr/>
          <p:nvPr/>
        </p:nvSpPr>
        <p:spPr>
          <a:xfrm>
            <a:off x="637103" y="3935968"/>
            <a:ext cx="6587133" cy="1660803"/>
          </a:xfrm>
          <a:prstGeom prst="roundRect">
            <a:avLst>
              <a:gd name="adj" fmla="val 46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826770" y="4125635"/>
            <a:ext cx="238946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Planlaşdırma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26770" y="4533424"/>
            <a:ext cx="6207800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Planlaşdırma müddət baxımından 3 mərhələyə ayrılır: strateji planlaşdırma, orta müddətli planlaşdırma, cari (operativ) planlaşdırma.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7406283" y="3935968"/>
            <a:ext cx="6587133" cy="1660803"/>
          </a:xfrm>
          <a:prstGeom prst="roundRect">
            <a:avLst>
              <a:gd name="adj" fmla="val 46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595949" y="4125635"/>
            <a:ext cx="238946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Təşkilat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595949" y="4533424"/>
            <a:ext cx="6207800" cy="873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Təşkilatın funksiyası işçilərin iş yerlərinin müəyyənləşdirilməsi, onların vəzifələrinin bölüşdürülməsi, işçilərin bir-biri ilə əlaqələndirilməsi, işçilərin iş yerlərinə yerləşdirilməsi və s. ilə bağlıdır.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37103" y="5778817"/>
            <a:ext cx="6587133" cy="1660803"/>
          </a:xfrm>
          <a:prstGeom prst="roundRect">
            <a:avLst>
              <a:gd name="adj" fmla="val 46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26770" y="5968484"/>
            <a:ext cx="238946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Koordinasiya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826770" y="6376273"/>
            <a:ext cx="6207800" cy="873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Koordinasiya sözü latın sözü olub, hər hansı bir hadisənin razılaşdırılmış, müəyyən uyğunluğa gətirilməsi mənasında işlədilir. Bu, birinci növbədə, bütün fəaliyyət və səylərin əlaqələndirilməsini tələb edir.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7406283" y="5778817"/>
            <a:ext cx="6587133" cy="1660803"/>
          </a:xfrm>
          <a:prstGeom prst="roundRect">
            <a:avLst>
              <a:gd name="adj" fmla="val 46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595949" y="5968484"/>
            <a:ext cx="280570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Motivləşdirmə (İcraetmə)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7595949" y="6376273"/>
            <a:ext cx="6207800" cy="873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Motivləşmə daha çox psixoloji termindir. Motivləşmə insanı məqsədyönlü formada hər hansı bir işi görməyə sövq edən, onu hərəkətə gətirən bir prosesdir.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85681" y="694492"/>
            <a:ext cx="5808821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Motivasiya Nəzəriyyələri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685681" y="1631037"/>
            <a:ext cx="13259038" cy="5904071"/>
          </a:xfrm>
          <a:prstGeom prst="roundRect">
            <a:avLst>
              <a:gd name="adj" fmla="val 13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3301" y="1638657"/>
            <a:ext cx="13243798" cy="5636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889159" y="1763792"/>
            <a:ext cx="622637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Nəzəriyyə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14868" y="1763792"/>
            <a:ext cx="622637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Təsvir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93301" y="2202299"/>
            <a:ext cx="13243798" cy="11903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89159" y="2327434"/>
            <a:ext cx="622637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A. Maslouun Tələbatın İyerarxiyası Nəzəriyyəsi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14868" y="2327434"/>
            <a:ext cx="6226373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A. Maslou tələbatın iyerarxiyası prinsipi üzrə əlaqəli olan aşağıdakı beş növünü müəyyən etmişdir: fizioloji tələbat, təhlükəsizlik tələbatı, sosial tələbat, şöhrətə tələbat, özünüifadə tələbatı.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93301" y="3392686"/>
            <a:ext cx="13243798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889159" y="3517821"/>
            <a:ext cx="622637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K. Alderferin Tələbat Nəzəriyyəsi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14868" y="3517821"/>
            <a:ext cx="6226373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K. Alderfer, üç qrup tələbat növünü əsas götürmüşdür: yaşama (mövcud olma) tələbatı, sosial tələbat, şəxsi inkişaf tələbatı.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93301" y="4269700"/>
            <a:ext cx="13243798" cy="11903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889159" y="4394835"/>
            <a:ext cx="622637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D. Mak - Klellandın Üç Amilli Tələbat Nəzəriyyəsi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514868" y="4394835"/>
            <a:ext cx="6226373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D. Mak - Klelland üç amilli tələbat nəzəriyyəsini irəli sürmüşdür: uğurlara olan tələbat, gigiyenik (sağlamlıq) amillər, motivasiyaedici amillər.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93301" y="5460087"/>
            <a:ext cx="13243798" cy="11903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889159" y="5585222"/>
            <a:ext cx="622637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D. Atkinsounun Əməyin Motivləşdirilməsi Nəzəriyyəsi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514868" y="5585222"/>
            <a:ext cx="6226373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D. Atkinsoun əməyin motivasiyaedilməsi məsələlərini təhlil edərkən səmərəli əmək amillərini əsas götürmüş və onu konkret proseslərlə, situasiyalarla əlaqələndirmişdir.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93301" y="6650474"/>
            <a:ext cx="13243798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889159" y="6775609"/>
            <a:ext cx="622637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S. Adamsın Ədalətlilik Nəzəriyyəsi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7514868" y="6775609"/>
            <a:ext cx="6226373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Ədalətlilik nəzəriyyəsi muzdlu işçilərlə iş verən arasında iqtisadi mübadiləyə əsaslanır.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720" y="2793683"/>
            <a:ext cx="5008959" cy="26422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8060" y="526613"/>
            <a:ext cx="5010983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Liderlik Tipləri</a:t>
            </a:r>
            <a:endParaRPr lang="en-US" sz="39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60" y="1439228"/>
            <a:ext cx="477203" cy="47720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8060" y="2107287"/>
            <a:ext cx="250543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Avtokrat Lider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668060" y="2534841"/>
            <a:ext cx="7807881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Avtokrat lider idarəetmədə avtoritardır, yəni öz iradəsi və hökmü ilə iş gördürməyi xoşlayır.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60" y="3717965"/>
            <a:ext cx="477203" cy="47720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68060" y="4386024"/>
            <a:ext cx="250543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Demokrat Lider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668060" y="4813578"/>
            <a:ext cx="7807881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Demokrat lider, avtokrat və liberal liderin üstün cəhətlərini birləşdirib tətbiq edir, çatışmayan cəhətlərini isə inkar edir.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60" y="5996702"/>
            <a:ext cx="477203" cy="47720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68060" y="6664762"/>
            <a:ext cx="250543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Liberal Lider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668060" y="7092315"/>
            <a:ext cx="7807881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Liberal rəhbərlik üslubunda tabeçilikdə olanlara tam sərbəstlik verilir və nəzarət də onların özlərinə tapşırılır.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303026"/>
            <a:ext cx="4869061" cy="36234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043940"/>
            <a:ext cx="6805255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Liderlik Xüsusiyyətləri</a:t>
            </a:r>
            <a:endParaRPr lang="en-US" sz="5100" dirty="0"/>
          </a:p>
        </p:txBody>
      </p:sp>
      <p:sp>
        <p:nvSpPr>
          <p:cNvPr id="5" name="Shape 1"/>
          <p:cNvSpPr/>
          <p:nvPr/>
        </p:nvSpPr>
        <p:spPr>
          <a:xfrm>
            <a:off x="6350437" y="250186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44866" y="2585085"/>
            <a:ext cx="166449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3"/>
          <p:cNvSpPr/>
          <p:nvPr/>
        </p:nvSpPr>
        <p:spPr>
          <a:xfrm>
            <a:off x="7152680" y="250186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İletişim Bacarığı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152680" y="305502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Lider, öz fikirlərini aydın və qəti şəkildə çatdıra bilməlidir.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50437" y="3974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17838" y="4057769"/>
            <a:ext cx="220504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7"/>
          <p:cNvSpPr/>
          <p:nvPr/>
        </p:nvSpPr>
        <p:spPr>
          <a:xfrm>
            <a:off x="7152680" y="397454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Komanda Ruhu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7152680" y="4527709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Lider, komanda üzvlərini birləşdirə bilməli, onlara ümumi məqsədə çatmaq üçün ilham verə bilməlidir.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437" y="584227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18077" y="5925502"/>
            <a:ext cx="22002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50" dirty="0"/>
          </a:p>
        </p:txBody>
      </p:sp>
      <p:sp>
        <p:nvSpPr>
          <p:cNvPr id="15" name="Text 11"/>
          <p:cNvSpPr/>
          <p:nvPr/>
        </p:nvSpPr>
        <p:spPr>
          <a:xfrm>
            <a:off x="7152680" y="5842278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Strateji Düşüncə</a:t>
            </a:r>
            <a:endParaRPr lang="en-US" sz="2550" dirty="0"/>
          </a:p>
        </p:txBody>
      </p:sp>
      <p:sp>
        <p:nvSpPr>
          <p:cNvPr id="16" name="Text 12"/>
          <p:cNvSpPr/>
          <p:nvPr/>
        </p:nvSpPr>
        <p:spPr>
          <a:xfrm>
            <a:off x="7152680" y="6395442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Lider, gələcəyi düşünə bilməli, qarşıya çıxan problemlərə həll yolları tapa bilməlidir.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709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Petrona</vt:lpstr>
      <vt:lpstr>Calibri</vt:lpstr>
      <vt:lpstr>Arial</vt:lpstr>
      <vt:lpstr>Inter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Gasimli Zeynab Fuad</cp:lastModifiedBy>
  <cp:revision>3</cp:revision>
  <dcterms:created xsi:type="dcterms:W3CDTF">2024-09-24T12:06:20Z</dcterms:created>
  <dcterms:modified xsi:type="dcterms:W3CDTF">2024-09-24T12:17:00Z</dcterms:modified>
</cp:coreProperties>
</file>